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7" r:id="rId9"/>
    <p:sldId id="268" r:id="rId10"/>
    <p:sldId id="269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 Trumble" initials="NT" lastIdx="15" clrIdx="0">
    <p:extLst>
      <p:ext uri="{19B8F6BF-5375-455C-9EA6-DF929625EA0E}">
        <p15:presenceInfo xmlns:p15="http://schemas.microsoft.com/office/powerpoint/2012/main" userId="S::niki.trumble@us.ibm.com::5e27c7a8-3ca2-47d7-9413-988a3bbc91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467BD-BFA2-4A6F-86A7-0F3C7F6A0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24E3D6-6E64-43C4-8548-8611F1294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1C1DF-A789-4D67-A628-9CFD7DDEA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29647-AF14-4B85-A5B8-A61312C13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673DD-729C-4DA5-B00F-02D02010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6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3D58-4F03-4195-8131-C907FCEF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F78A4-ADA2-4AEB-9295-66AD507F0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88717-7400-49F9-92AB-4BDB9F3E3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1D3D3-2423-4B2D-8E82-0A374CEA2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92F22-F59C-4D76-8E6A-E2256A308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6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AB79-E0AF-4AAD-937C-24C51E936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A5B68-CA9E-44E1-93A7-FD5B9D511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C9309-E43B-4BB0-BB78-00E06B31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C7276-3E20-430D-A14C-DEAFFD98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D4F61-6747-4F52-B238-A4F1642B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3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4C64-413B-4C49-8DDA-7C35F242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0128F-2042-49E7-B0D0-A73FFE202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89627-17D1-47D4-86C4-F49D015B9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E1AE2-622F-4A53-BED0-7530E22B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6BC86-54D4-4072-9F34-0AC45463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8BF6E-5B20-4D90-BFE0-2F35810B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EF997-2993-46E5-B878-829566C21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A5186-DDE5-475C-9AA3-4ED249AF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7EF39E-FB7B-459D-B552-C94DD57FE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820D3B-600F-4AAD-AE1C-CF033D292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5BDECD-4E36-41B5-8CF0-C335D2ED8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3E311C-6D3B-49B9-A992-578D234D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6084A6-9B1F-4CE6-9DE4-6A64BA9A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A42D81-834F-44E8-A3F1-7F5CE07AF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2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E660-AD44-45FA-8597-25C92DC6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1711-F52F-4372-A04F-F45BA9DE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352540-699F-4FBF-AC1F-FC044F529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FBBD4-2755-4118-8F6D-AC161F8B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0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6B4B88-0D60-4406-AA10-FD11A1150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0FA477-C459-4D66-94EF-725AFDE0A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91870-A178-4614-8D32-B05D2131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5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34802-5660-4004-A21C-B02DFBD09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DC422-6E64-4200-852E-4292F0F56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3C552-0EDB-4031-A7BD-0DF1BF62D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EB3C3-2775-4AC1-B3B0-F131BAB6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FA08B-1108-4E26-8F67-EBD95DFBE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A1D6B7-588D-49C0-9D58-A1B14639B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8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9B249-B723-4A40-A54B-950E21B4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FD7978-719D-4F85-A436-97633785B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19F4F-A319-4038-9D6E-4EDA30DF2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2C7FB-EA2A-4CEA-8E01-ACAF86CE9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0C22D-AD79-46B1-A619-926A3A4EB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34BAC-1073-4830-8CF5-DB64FCE6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7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62A82-165E-4F59-B39E-6323151F7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9D948-71C5-447F-BB75-DA859FAAE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2D222-1830-4191-898D-1B1EB2C00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D4931-BD8C-4B5F-A6E7-F30AD7920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83454-C2F9-4172-9543-C44358B73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5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BAB20B-88AE-4AB8-9423-7C424F2F1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D56B1C-5120-495C-8F27-604F52C44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73773-ACF4-471C-9DCF-2B2DAC93B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8F629-25BD-4104-92BA-55F17064A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50D68-CC0C-4249-BFB2-D9B633495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1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9ABF4-D6FA-45CB-9D5E-805AF705F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31A5E-CD09-4507-8F8E-C47340B0E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8C698-4D4F-413E-A19C-CD3A3146F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2C55-E151-4570-8646-5B16B9EE8D5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EE2B1-30D6-4495-A81D-4DAB428DB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11C05-D29C-4917-AE67-747FC6255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1AA42-76CE-402D-88FB-8209BB9D3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6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E3F9-A3BA-4DCE-B821-DA63FD25E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363" y="365760"/>
            <a:ext cx="9367203" cy="11887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Edward Jones - Two-step 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Application Process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25F55-A846-4810-A9E6-A0097ED6F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3363" y="2176272"/>
            <a:ext cx="9367204" cy="40416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3600" b="1" dirty="0"/>
              <a:t>David </a:t>
            </a:r>
            <a:r>
              <a:rPr lang="en-US" sz="3600" b="1" dirty="0" err="1"/>
              <a:t>Fanter</a:t>
            </a:r>
            <a:r>
              <a:rPr lang="en-US" sz="3600" b="1" dirty="0"/>
              <a:t> and Rhonda Powell</a:t>
            </a:r>
          </a:p>
          <a:p>
            <a:r>
              <a:rPr lang="en-US" sz="3600" b="1" dirty="0"/>
              <a:t>Edward Jones ATS System Administrators</a:t>
            </a:r>
          </a:p>
        </p:txBody>
      </p:sp>
      <p:pic>
        <p:nvPicPr>
          <p:cNvPr id="4" name="Google Shape;2329;p34">
            <a:extLst>
              <a:ext uri="{FF2B5EF4-FFF2-40B4-BE49-F238E27FC236}">
                <a16:creationId xmlns:a16="http://schemas.microsoft.com/office/drawing/2014/main" id="{B75657B9-4545-42BF-A448-644B6D69A9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9972790" y="167529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843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5781-1EE2-4021-AD8A-CFAA85572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Why a two-step application process?</a:t>
            </a:r>
          </a:p>
        </p:txBody>
      </p:sp>
      <p:sp>
        <p:nvSpPr>
          <p:cNvPr id="28" name="Freeform: Shape 21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3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E0939-4874-4A39-9551-1A735200D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As a financial services company, we require: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dirty="0"/>
              <a:t>10 years of work history and all education history, including high school and post-secondary education.  </a:t>
            </a:r>
          </a:p>
          <a:p>
            <a:pPr lvl="2"/>
            <a:r>
              <a:rPr lang="en-US" dirty="0"/>
              <a:t>Gateway Questionnaire widgets only allow up to 5 education institutions and 5 places of employment; which does not allow us to collect the level of detail required.</a:t>
            </a:r>
          </a:p>
          <a:p>
            <a:pPr lvl="1"/>
            <a:r>
              <a:rPr lang="en-US" dirty="0"/>
              <a:t>Outside activity, criminal, financial and regulatory disclosure questions answered and reviewed before hiring a candidate.  </a:t>
            </a:r>
          </a:p>
          <a:p>
            <a:pPr lvl="2"/>
            <a:r>
              <a:rPr lang="en-US" dirty="0"/>
              <a:t>These questions require branching based on country, requisition type, and responses.  </a:t>
            </a:r>
          </a:p>
          <a:p>
            <a:endParaRPr lang="en-US" sz="2400" dirty="0"/>
          </a:p>
        </p:txBody>
      </p:sp>
      <p:pic>
        <p:nvPicPr>
          <p:cNvPr id="4" name="Google Shape;2329;p34">
            <a:extLst>
              <a:ext uri="{FF2B5EF4-FFF2-40B4-BE49-F238E27FC236}">
                <a16:creationId xmlns:a16="http://schemas.microsoft.com/office/drawing/2014/main" id="{BBA0D478-713D-44C2-9BB1-3E2CFC60A20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27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A545D-FCA6-47BF-B510-E71F168BB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4C606-A385-49F3-8B04-36E18A25E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77500" lnSpcReduction="20000"/>
          </a:bodyPr>
          <a:lstStyle/>
          <a:p>
            <a:pPr lvl="0"/>
            <a:r>
              <a:rPr lang="en-US" dirty="0"/>
              <a:t>Gateway Questionnaire is what we consider our App Part 1</a:t>
            </a:r>
          </a:p>
          <a:p>
            <a:pPr lvl="1"/>
            <a:r>
              <a:rPr lang="en-US" dirty="0"/>
              <a:t>More of indication of interest and to gather answers to basic qualification questions </a:t>
            </a:r>
          </a:p>
          <a:p>
            <a:pPr lvl="2"/>
            <a:r>
              <a:rPr lang="en-US" dirty="0"/>
              <a:t>We have 9 Gateway Questionnaires (primary based on requisition type and country, plus an internal Gateway Questionnaire).</a:t>
            </a:r>
          </a:p>
          <a:p>
            <a:pPr lvl="2"/>
            <a:r>
              <a:rPr lang="en-US" dirty="0"/>
              <a:t>If current associate applies Externally, the first question on the External GQ is asking if they are a current associate and if so, directs them to the Internal GQ which is SSO</a:t>
            </a:r>
          </a:p>
          <a:p>
            <a:pPr lvl="2"/>
            <a:r>
              <a:rPr lang="en-US" dirty="0"/>
              <a:t>Work Experience Widget</a:t>
            </a:r>
          </a:p>
          <a:p>
            <a:pPr lvl="2"/>
            <a:r>
              <a:rPr lang="en-US" dirty="0"/>
              <a:t>Education Experience Widget</a:t>
            </a:r>
          </a:p>
          <a:p>
            <a:pPr lvl="2"/>
            <a:r>
              <a:rPr lang="en-US" dirty="0"/>
              <a:t>Import Profile</a:t>
            </a:r>
          </a:p>
          <a:p>
            <a:pPr lvl="2"/>
            <a:r>
              <a:rPr lang="en-US" dirty="0"/>
              <a:t>Resume upload, it is preferred, but not required</a:t>
            </a:r>
          </a:p>
          <a:p>
            <a:pPr lvl="2"/>
            <a:r>
              <a:rPr lang="en-US" dirty="0"/>
              <a:t>Basic eligibility requirements (will auto-close if they do not meet basic qualification)  </a:t>
            </a:r>
          </a:p>
          <a:p>
            <a:pPr lvl="2"/>
            <a:r>
              <a:rPr lang="en-US" dirty="0"/>
              <a:t>Previous employment with Edward Jones</a:t>
            </a:r>
          </a:p>
          <a:p>
            <a:pPr lvl="2"/>
            <a:r>
              <a:rPr lang="en-US" dirty="0"/>
              <a:t>Licensing information</a:t>
            </a:r>
          </a:p>
          <a:p>
            <a:pPr lvl="2"/>
            <a:r>
              <a:rPr lang="en-US" dirty="0"/>
              <a:t>Skill questions (score and will auto-close if score is below a specific cut-off score)</a:t>
            </a:r>
          </a:p>
          <a:p>
            <a:pPr lvl="2"/>
            <a:r>
              <a:rPr lang="en-US" dirty="0"/>
              <a:t>Source information</a:t>
            </a:r>
          </a:p>
          <a:p>
            <a:pPr lvl="2"/>
            <a:r>
              <a:rPr lang="en-US" dirty="0"/>
              <a:t>EEO information (this is hidden from the recruiting areas)</a:t>
            </a:r>
          </a:p>
          <a:p>
            <a:pPr lvl="2"/>
            <a:r>
              <a:rPr lang="en-US" dirty="0"/>
              <a:t>10-15 minutes to complete depending on GQ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A0648E9E-040D-484C-B162-767CB63FC1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1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DFC8C-AAE5-4AD9-8089-DE4EE5B8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CBD5B-BCE1-47B1-9DC9-2C84B9CF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Rehire Check – if candidate previously worked at EDJ</a:t>
            </a:r>
          </a:p>
          <a:p>
            <a:pPr lvl="1"/>
            <a:r>
              <a:rPr lang="en-US" dirty="0"/>
              <a:t>If the candidate indicates that they previously worked at EDJ, a RAM will run to move the candidate to Rehire Check status</a:t>
            </a:r>
          </a:p>
          <a:p>
            <a:pPr lvl="2"/>
            <a:r>
              <a:rPr lang="en-US" dirty="0"/>
              <a:t>A communication, sent by RAM, will then go to Associate Relations to confirm if they are eligible for rehire.</a:t>
            </a:r>
          </a:p>
          <a:p>
            <a:pPr lvl="2"/>
            <a:r>
              <a:rPr lang="en-US" dirty="0"/>
              <a:t>Once they approve or deny, status is moved to Rehire Check – Clear or Rehire Check – Do Not Move Forward</a:t>
            </a:r>
          </a:p>
          <a:p>
            <a:pPr lvl="2"/>
            <a:r>
              <a:rPr lang="en-US" dirty="0"/>
              <a:t>If Clear, they move forward to the Recruiter Interview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F3E02DA1-F528-4288-AA66-55611C332A7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971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C32B-3B93-45A1-AD52-494803183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0B835-3971-41F5-B138-AA26C1F39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Recruiter Interview</a:t>
            </a:r>
          </a:p>
          <a:p>
            <a:pPr lvl="1"/>
            <a:r>
              <a:rPr lang="en-US" dirty="0"/>
              <a:t>We do both recruiter interviews via phone and live or recorded digital interviews with Modern Hire.  We are currently not integrated, but we have just started a project to integrate.</a:t>
            </a:r>
          </a:p>
          <a:p>
            <a:pPr lvl="1"/>
            <a:r>
              <a:rPr lang="en-US" dirty="0"/>
              <a:t>We use Event Manager to schedule interviews</a:t>
            </a:r>
          </a:p>
          <a:p>
            <a:pPr lvl="1"/>
            <a:r>
              <a:rPr lang="en-US" dirty="0"/>
              <a:t>These recruiter interviews are documented via candidate forms in BrassRing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68C79CCE-6A1B-433C-A8AC-17C61A8AD78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2343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8A9E-7C6C-4FAB-BCA9-43F9B9CEA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Q&amp;A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0AEFC-E8CF-43F8-B75A-BB6FF13CF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r>
              <a:rPr lang="en-US" sz="2400" dirty="0"/>
              <a:t>What questions do you have so far?</a:t>
            </a:r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462C85EB-C83F-4097-ABC2-7822479101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2359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8B31C-7549-4C76-BA10-657046B3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77500" lnSpcReduction="20000"/>
          </a:bodyPr>
          <a:lstStyle/>
          <a:p>
            <a:pPr lvl="0"/>
            <a:r>
              <a:rPr lang="en-US" dirty="0"/>
              <a:t>Invite to App Part 2, if decide to move forward</a:t>
            </a:r>
          </a:p>
          <a:p>
            <a:pPr lvl="1"/>
            <a:r>
              <a:rPr lang="en-US" dirty="0"/>
              <a:t>Once moved into Invite to App 2 status, App A &amp; B auto post to Candidate Zone</a:t>
            </a:r>
          </a:p>
          <a:p>
            <a:pPr lvl="1"/>
            <a:r>
              <a:rPr lang="en-US" dirty="0"/>
              <a:t>Can take up to 90 minutes to complete App A &amp; B</a:t>
            </a:r>
          </a:p>
          <a:p>
            <a:pPr lvl="1"/>
            <a:r>
              <a:rPr lang="en-US" dirty="0"/>
              <a:t>Based on whether the candidate is a US or Canadian candidate, the applications branch with questions specific to each country.</a:t>
            </a:r>
          </a:p>
          <a:p>
            <a:pPr lvl="2"/>
            <a:r>
              <a:rPr lang="en-US" dirty="0"/>
              <a:t>Three parts – Reason – too large to load if we have all parts combined</a:t>
            </a:r>
          </a:p>
          <a:p>
            <a:pPr lvl="3"/>
            <a:r>
              <a:rPr lang="en-US" dirty="0"/>
              <a:t>App Part A (535 fields)</a:t>
            </a:r>
          </a:p>
          <a:p>
            <a:pPr lvl="4"/>
            <a:r>
              <a:rPr lang="en-US" dirty="0"/>
              <a:t>Education History (high school and post-secondary education)</a:t>
            </a:r>
          </a:p>
          <a:p>
            <a:pPr lvl="4"/>
            <a:r>
              <a:rPr lang="en-US" dirty="0"/>
              <a:t>Work History (must have 10 years of work history, including not employed time periods)</a:t>
            </a:r>
          </a:p>
          <a:p>
            <a:pPr lvl="4"/>
            <a:r>
              <a:rPr lang="en-US" dirty="0"/>
              <a:t>Licensing information (Real Estate, CPA, CFA, etc.)</a:t>
            </a:r>
          </a:p>
          <a:p>
            <a:pPr lvl="3"/>
            <a:r>
              <a:rPr lang="en-US" dirty="0"/>
              <a:t>App Part B (689 fields)</a:t>
            </a:r>
          </a:p>
          <a:p>
            <a:pPr lvl="4"/>
            <a:r>
              <a:rPr lang="en-US" dirty="0"/>
              <a:t>Outside Activities and Criminal, Financial, and Regulatory disclosures</a:t>
            </a:r>
          </a:p>
          <a:p>
            <a:pPr lvl="4"/>
            <a:r>
              <a:rPr lang="en-US" dirty="0"/>
              <a:t>Utilize a lot of branching to allow further details to be provided if they have a disclosure</a:t>
            </a:r>
          </a:p>
          <a:p>
            <a:pPr lvl="3"/>
            <a:r>
              <a:rPr lang="en-US" dirty="0"/>
              <a:t>Additional Work History </a:t>
            </a:r>
          </a:p>
          <a:p>
            <a:pPr lvl="4"/>
            <a:r>
              <a:rPr lang="en-US" dirty="0"/>
              <a:t>Appears if a statement on App A indicates they have more than 8 jobs to enter for Work History to meet the 10-year requirement.  The application would be too large and most people do not have more than 8 jobs in 10 years. RAM runs to move the candidate to Additional Work History if Yes and then form posts to the Candidate Zone for the candidate to complete.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14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68B503-56FF-4313-85C1-DC5D687F3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569" y="1920240"/>
            <a:ext cx="10848233" cy="4856481"/>
          </a:xfrm>
          <a:prstGeom prst="rect">
            <a:avLst/>
          </a:prstGeom>
        </p:spPr>
      </p:pic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481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13A93C-0B0F-4B0D-86DC-C6137B04C0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10775"/>
            <a:ext cx="11211560" cy="47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21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43974-28E9-4063-BE6A-1F4B7848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0557782F-F17F-41C4-973D-60563B0F31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7CF9EB-3897-492B-8B92-CE3185A8F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3281" y="2042160"/>
            <a:ext cx="1125728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72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408F-46C8-4D2D-B47C-6511CDFB0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FB8CA-9F84-4594-8364-44468F730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400" dirty="0"/>
              <a:t>DocuSign for Signature </a:t>
            </a:r>
          </a:p>
          <a:p>
            <a:pPr lvl="1"/>
            <a:r>
              <a:rPr lang="en-US" dirty="0"/>
              <a:t>After candidate submits the Applications in the Candidate Zone, IBM sends us the PDF of the forms.  This is done by posting to the SFTP folder.</a:t>
            </a:r>
          </a:p>
          <a:p>
            <a:pPr lvl="1"/>
            <a:r>
              <a:rPr lang="en-US" dirty="0"/>
              <a:t>Our IS team has created a program that will pick up the Applications and send it to DocuSign for signature.  </a:t>
            </a:r>
          </a:p>
          <a:p>
            <a:pPr lvl="1"/>
            <a:r>
              <a:rPr lang="en-US" dirty="0"/>
              <a:t>Candidates will then receive an email from DocuSign to electronically sign.</a:t>
            </a:r>
          </a:p>
          <a:p>
            <a:pPr lvl="1"/>
            <a:r>
              <a:rPr lang="en-US" dirty="0"/>
              <a:t>When signed, DocuSign responds with a response that the forms have been signed (can be declined, voided, or failed as well).  </a:t>
            </a:r>
          </a:p>
          <a:p>
            <a:pPr lvl="1"/>
            <a:r>
              <a:rPr lang="en-US" dirty="0"/>
              <a:t>We have created an XML that updates a response field on a candidate form within BrassRing.  </a:t>
            </a:r>
          </a:p>
          <a:p>
            <a:pPr lvl="1"/>
            <a:r>
              <a:rPr lang="en-US" dirty="0"/>
              <a:t>A RAM runs to read that form and moves the status to Signed (or Declined, Voided or Failed)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8C20654D-39A9-4969-88CD-4CAADD17BD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8092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81A8-98FB-4F50-9C26-E03DC76D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What is our process?  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D0E98-00D9-476F-A05A-D066E3834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2400" dirty="0"/>
              <a:t>If the status moved to Signed, RAM runs to look at App Part B for Disclosures as these must be reviewed by our Compliance department.</a:t>
            </a:r>
          </a:p>
          <a:p>
            <a:r>
              <a:rPr lang="en-US" sz="2400" dirty="0"/>
              <a:t>We have two RAMS that generate based on App Part B.  </a:t>
            </a:r>
          </a:p>
          <a:p>
            <a:pPr lvl="1"/>
            <a:r>
              <a:rPr lang="en-US" sz="2000" dirty="0"/>
              <a:t>The first RAM runs to review for any Yes answers, then if there are, a candidate form is populated indicating there are Yes answers.  </a:t>
            </a:r>
          </a:p>
          <a:p>
            <a:pPr lvl="1"/>
            <a:r>
              <a:rPr lang="en-US" sz="2000" dirty="0"/>
              <a:t>Another RAM runs off the newly created form to generate a communication which is sent to the Compliance area to review and either approve or deny.  </a:t>
            </a:r>
          </a:p>
          <a:p>
            <a:r>
              <a:rPr lang="en-US" sz="2400" dirty="0"/>
              <a:t>A similar process is done for any Outside Activities that are reported, except a communication is sent to our Field Supervision department.</a:t>
            </a:r>
          </a:p>
          <a:p>
            <a:r>
              <a:rPr lang="en-US" sz="2400" dirty="0"/>
              <a:t>If the candidate is cleared by our Compliance area, the candidate continues through the hiring process.</a:t>
            </a:r>
          </a:p>
          <a:p>
            <a:pPr lvl="1"/>
            <a:r>
              <a:rPr lang="en-US" sz="2000" dirty="0"/>
              <a:t>Our business areas review the application for completeness and will repost, have the candidate update, and then re-sign through DocuSign</a:t>
            </a:r>
          </a:p>
          <a:p>
            <a:r>
              <a:rPr lang="en-US" sz="2400" dirty="0"/>
              <a:t>Through this point in the process, RAMs save us 3.5 FTE</a:t>
            </a:r>
          </a:p>
          <a:p>
            <a:endParaRPr lang="en-US" sz="2400" dirty="0"/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B9F9C03F-2D92-446B-9611-294A34F1BDC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48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8A9E-7C6C-4FAB-BCA9-43F9B9CEA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b="1" dirty="0"/>
              <a:t>Q&amp;A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0AEFC-E8CF-43F8-B75A-BB6FF13CF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r>
              <a:rPr lang="en-US" sz="2400" dirty="0"/>
              <a:t>What questions do you have?</a:t>
            </a:r>
          </a:p>
        </p:txBody>
      </p:sp>
      <p:pic>
        <p:nvPicPr>
          <p:cNvPr id="7" name="Google Shape;2329;p34">
            <a:extLst>
              <a:ext uri="{FF2B5EF4-FFF2-40B4-BE49-F238E27FC236}">
                <a16:creationId xmlns:a16="http://schemas.microsoft.com/office/drawing/2014/main" id="{462C85EB-C83F-4097-ABC2-7822479101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30752" b="30740"/>
          <a:stretch/>
        </p:blipFill>
        <p:spPr>
          <a:xfrm>
            <a:off x="10175990" y="292040"/>
            <a:ext cx="1778608" cy="38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234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257</TotalTime>
  <Words>993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Edward Jones - Two-step Application Process</vt:lpstr>
      <vt:lpstr>Why a two-step application process?</vt:lpstr>
      <vt:lpstr>What is our process?</vt:lpstr>
      <vt:lpstr>What is our process?  </vt:lpstr>
      <vt:lpstr>What is our process?  </vt:lpstr>
      <vt:lpstr>Q&amp;A</vt:lpstr>
      <vt:lpstr>What is our process?  </vt:lpstr>
      <vt:lpstr>What is our process?  </vt:lpstr>
      <vt:lpstr>What is our process?  </vt:lpstr>
      <vt:lpstr>What is our process?  </vt:lpstr>
      <vt:lpstr>What is our process?  </vt:lpstr>
      <vt:lpstr>What is our process?  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Edward Jones - Two-step Application Process</dc:title>
  <dc:creator>Powell,Rhonda A</dc:creator>
  <cp:lastModifiedBy>Yandamuri Durgabhavani</cp:lastModifiedBy>
  <cp:revision>21</cp:revision>
  <dcterms:created xsi:type="dcterms:W3CDTF">2020-05-06T20:46:10Z</dcterms:created>
  <dcterms:modified xsi:type="dcterms:W3CDTF">2026-09-07T18:45:20Z</dcterms:modified>
</cp:coreProperties>
</file>